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9"/>
  </p:notesMasterIdLst>
  <p:sldIdLst>
    <p:sldId id="256" r:id="rId5"/>
    <p:sldId id="286" r:id="rId6"/>
    <p:sldId id="320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312" r:id="rId53"/>
    <p:sldId id="343" r:id="rId54"/>
    <p:sldId id="365" r:id="rId55"/>
    <p:sldId id="344" r:id="rId56"/>
    <p:sldId id="342" r:id="rId57"/>
    <p:sldId id="281" r:id="rId58"/>
    <p:sldId id="280" r:id="rId59"/>
    <p:sldId id="276" r:id="rId60"/>
    <p:sldId id="266" r:id="rId61"/>
    <p:sldId id="267" r:id="rId62"/>
    <p:sldId id="404" r:id="rId63"/>
    <p:sldId id="279" r:id="rId64"/>
    <p:sldId id="352" r:id="rId65"/>
    <p:sldId id="287" r:id="rId66"/>
    <p:sldId id="394" r:id="rId67"/>
    <p:sldId id="397" r:id="rId68"/>
    <p:sldId id="395" r:id="rId69"/>
    <p:sldId id="396" r:id="rId70"/>
    <p:sldId id="379" r:id="rId71"/>
    <p:sldId id="380" r:id="rId72"/>
    <p:sldId id="403" r:id="rId73"/>
    <p:sldId id="346" r:id="rId74"/>
    <p:sldId id="347" r:id="rId75"/>
    <p:sldId id="369" r:id="rId76"/>
    <p:sldId id="376" r:id="rId77"/>
    <p:sldId id="405" r:id="rId78"/>
    <p:sldId id="377" r:id="rId79"/>
    <p:sldId id="372" r:id="rId80"/>
    <p:sldId id="351" r:id="rId81"/>
    <p:sldId id="389" r:id="rId82"/>
    <p:sldId id="366" r:id="rId83"/>
    <p:sldId id="402" r:id="rId84"/>
    <p:sldId id="391" r:id="rId85"/>
    <p:sldId id="308" r:id="rId86"/>
    <p:sldId id="293" r:id="rId87"/>
    <p:sldId id="30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55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"/>
    <dgm:cxn modelId="{AEE0A5E5-B5FD-4198-9B55-6B5F6EB0838A}" type="presOf" srcId="{2052D8C4-2593-46BA-BCAF-F10C03B13E22}" destId="{30ADB834-5B2C-498A-8E4B-73E85E1D22B7}" srcOrd="0" destOrd="0" presId="urn:microsoft.com/office/officeart/2005/8/layout/hProcess10"/>
    <dgm:cxn modelId="{9C2F0356-ED03-4390-BEA1-3299F8633F09}" type="presOf" srcId="{E46577BB-CEA4-4AF1-9318-D13941664FE6}" destId="{391694FC-8E0A-4097-9DE2-524E393C6CCE}" srcOrd="0" destOrd="0" presId="urn:microsoft.com/office/officeart/2005/8/layout/hProcess10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"/>
    <dgm:cxn modelId="{8E949585-72CA-4575-97ED-ED72F4402278}" type="presOf" srcId="{22D62A13-11C4-4694-AA5C-AE4AD9993A37}" destId="{A38777E0-2651-4C4C-83E1-883EFED2964A}" srcOrd="1" destOrd="0" presId="urn:microsoft.com/office/officeart/2005/8/layout/hProcess10"/>
    <dgm:cxn modelId="{45D627B8-3445-4FF6-AADF-DFE4F129E0EA}" type="presOf" srcId="{3B62F779-C8C4-4403-A321-BC49F982E4AB}" destId="{F144BABE-85A4-4349-B4AC-17F4EF0A35EC}" srcOrd="0" destOrd="0" presId="urn:microsoft.com/office/officeart/2005/8/layout/hProcess10"/>
    <dgm:cxn modelId="{FFAB1C3D-B380-41A9-BC3E-BC9C644F6667}" type="presOf" srcId="{7972CBEC-541E-4414-B55B-F7CCE4DF0F06}" destId="{C63B5AEA-A435-41A5-A1ED-E2CD48DAF650}" srcOrd="0" destOrd="0" presId="urn:microsoft.com/office/officeart/2005/8/layout/hProcess10"/>
    <dgm:cxn modelId="{32D53038-758E-4412-BDC1-DF165AF5BBFF}" type="presOf" srcId="{22D62A13-11C4-4694-AA5C-AE4AD9993A37}" destId="{CBAF70CA-EC59-4394-BE21-3A85CFED56AF}" srcOrd="0" destOrd="0" presId="urn:microsoft.com/office/officeart/2005/8/layout/hProcess10"/>
    <dgm:cxn modelId="{8E1A9772-A800-4F00-9C7E-25957907B53A}" type="presOf" srcId="{78D50FA3-D6C2-48F3-8D3E-753AA09ACF6F}" destId="{9692A6D9-AE56-4BDF-A9B1-D4E67A21F93D}" srcOrd="1" destOrd="0" presId="urn:microsoft.com/office/officeart/2005/8/layout/hProcess10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"/>
    <dgm:cxn modelId="{D5DB254D-90D2-4214-898F-85F4F6888F8D}" type="presParOf" srcId="{CA1A814B-CD73-4ABC-8A50-14BF1F4EEFA3}" destId="{811EF07C-38A5-4CF6-A42F-624F61D73E02}" srcOrd="0" destOrd="0" presId="urn:microsoft.com/office/officeart/2005/8/layout/hProcess10"/>
    <dgm:cxn modelId="{A91573E2-C6A5-4689-918A-D08F92717AD6}" type="presParOf" srcId="{811EF07C-38A5-4CF6-A42F-624F61D73E02}" destId="{BAEA5892-5815-4FB6-8552-6609C18A3C74}" srcOrd="0" destOrd="0" presId="urn:microsoft.com/office/officeart/2005/8/layout/hProcess10"/>
    <dgm:cxn modelId="{75CF3341-D68E-4ECE-A199-8D62A58D1F81}" type="presParOf" srcId="{811EF07C-38A5-4CF6-A42F-624F61D73E02}" destId="{391694FC-8E0A-4097-9DE2-524E393C6CCE}" srcOrd="1" destOrd="0" presId="urn:microsoft.com/office/officeart/2005/8/layout/hProcess10"/>
    <dgm:cxn modelId="{DFDC8C43-00B4-4F6B-814D-DB83B0AD78D1}" type="presParOf" srcId="{CA1A814B-CD73-4ABC-8A50-14BF1F4EEFA3}" destId="{CBAF70CA-EC59-4394-BE21-3A85CFED56AF}" srcOrd="1" destOrd="0" presId="urn:microsoft.com/office/officeart/2005/8/layout/hProcess10"/>
    <dgm:cxn modelId="{388CA372-F389-40A1-9AAE-CA125259280A}" type="presParOf" srcId="{CBAF70CA-EC59-4394-BE21-3A85CFED56AF}" destId="{A38777E0-2651-4C4C-83E1-883EFED2964A}" srcOrd="0" destOrd="0" presId="urn:microsoft.com/office/officeart/2005/8/layout/hProcess10"/>
    <dgm:cxn modelId="{EEDF1564-06C5-4F1D-BD24-F5C1D42167B5}" type="presParOf" srcId="{CA1A814B-CD73-4ABC-8A50-14BF1F4EEFA3}" destId="{C5F67F6E-BE9B-41FD-83FD-8A7F626163DC}" srcOrd="2" destOrd="0" presId="urn:microsoft.com/office/officeart/2005/8/layout/hProcess10"/>
    <dgm:cxn modelId="{284F0666-768C-45EB-A218-D9BDA6A41D78}" type="presParOf" srcId="{C5F67F6E-BE9B-41FD-83FD-8A7F626163DC}" destId="{3BFF8D25-77DF-4B49-8500-DF1B850067C0}" srcOrd="0" destOrd="0" presId="urn:microsoft.com/office/officeart/2005/8/layout/hProcess10"/>
    <dgm:cxn modelId="{2234F9EA-DA87-4F6F-995A-B018B9454546}" type="presParOf" srcId="{C5F67F6E-BE9B-41FD-83FD-8A7F626163DC}" destId="{F144BABE-85A4-4349-B4AC-17F4EF0A35EC}" srcOrd="1" destOrd="0" presId="urn:microsoft.com/office/officeart/2005/8/layout/hProcess10"/>
    <dgm:cxn modelId="{9BC1BBF6-5BEE-4A19-9A3E-50540498E229}" type="presParOf" srcId="{CA1A814B-CD73-4ABC-8A50-14BF1F4EEFA3}" destId="{4522EE6B-B06D-4A84-9E4C-FD875CD05B60}" srcOrd="3" destOrd="0" presId="urn:microsoft.com/office/officeart/2005/8/layout/hProcess10"/>
    <dgm:cxn modelId="{60F96FD2-19DA-4AEF-9AB6-5E671D96B6B5}" type="presParOf" srcId="{4522EE6B-B06D-4A84-9E4C-FD875CD05B60}" destId="{9692A6D9-AE56-4BDF-A9B1-D4E67A21F93D}" srcOrd="0" destOrd="0" presId="urn:microsoft.com/office/officeart/2005/8/layout/hProcess10"/>
    <dgm:cxn modelId="{BACEDA1C-6EE6-435B-BE62-8D89D800A078}" type="presParOf" srcId="{CA1A814B-CD73-4ABC-8A50-14BF1F4EEFA3}" destId="{B23379DC-716C-4C26-B461-2A7424FF9A97}" srcOrd="4" destOrd="0" presId="urn:microsoft.com/office/officeart/2005/8/layout/hProcess10"/>
    <dgm:cxn modelId="{E691FAE7-2F2B-4293-B182-A2B62239D4F5}" type="presParOf" srcId="{B23379DC-716C-4C26-B461-2A7424FF9A97}" destId="{D409A809-F4A7-4B44-8C09-689152D3CE15}" srcOrd="0" destOrd="0" presId="urn:microsoft.com/office/officeart/2005/8/layout/hProcess10"/>
    <dgm:cxn modelId="{68CD2A17-DE60-4ABE-A61B-F621BC6EC7ED}" type="presParOf" srcId="{B23379DC-716C-4C26-B461-2A7424FF9A97}" destId="{C63B5AEA-A435-41A5-A1ED-E2CD48DAF650}" srcOrd="1" destOrd="0" presId="urn:microsoft.com/office/officeart/2005/8/layout/hProcess10"/>
    <dgm:cxn modelId="{63061C78-202E-43D4-8A98-663C87CDD58D}" type="presParOf" srcId="{CA1A814B-CD73-4ABC-8A50-14BF1F4EEFA3}" destId="{4A48A4DC-0DC0-4751-908F-09B1C084456E}" srcOrd="5" destOrd="0" presId="urn:microsoft.com/office/officeart/2005/8/layout/hProcess10"/>
    <dgm:cxn modelId="{4D2CA27A-0542-4FF0-B0E5-CA45C55C8EE8}" type="presParOf" srcId="{4A48A4DC-0DC0-4751-908F-09B1C084456E}" destId="{51CCB95B-B2CA-48D9-8547-BF3A9D4D0734}" srcOrd="0" destOrd="0" presId="urn:microsoft.com/office/officeart/2005/8/layout/hProcess10"/>
    <dgm:cxn modelId="{4764B05A-ED71-4DEE-9A89-231A58A4F851}" type="presParOf" srcId="{CA1A814B-CD73-4ABC-8A50-14BF1F4EEFA3}" destId="{8C1DB810-306D-4BEC-BE24-904AC351E273}" srcOrd="6" destOrd="0" presId="urn:microsoft.com/office/officeart/2005/8/layout/hProcess10"/>
    <dgm:cxn modelId="{3B8D6466-1A41-4324-8DE7-7FE8A8F15DD0}" type="presParOf" srcId="{8C1DB810-306D-4BEC-BE24-904AC351E273}" destId="{BC5AD54B-F353-4C9F-9880-729D06EF0262}" srcOrd="0" destOrd="0" presId="urn:microsoft.com/office/officeart/2005/8/layout/hProcess10"/>
    <dgm:cxn modelId="{0B6331AB-E8BA-4E36-B5F6-5AF69EB39734}" type="presParOf" srcId="{8C1DB810-306D-4BEC-BE24-904AC351E273}" destId="{30ADB834-5B2C-498A-8E4B-73E85E1D22B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t>03-Oct-20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t>03-Oct-20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t>03-Oct-20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t>03-Oct-20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t>03-Oct-20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t>03-Oct-20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alloys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and varies with the magnetic field. It resists Magnetic flux.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1">
                <a:blip r:embed="rId2"/>
                <a:stretch>
                  <a:fillRect l="-928" t="-187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Model dispersive, inhomogeneous,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gyromagnetic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lossy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Magnetic materials.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Study 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  <a:blipFill>
                <a:blip r:embed="rId2"/>
                <a:stretch>
                  <a:fillRect l="-733" t="-1882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function of Magnetic Voltage.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is given by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blipFill rotWithShape="1">
                <a:blip r:embed="rId3"/>
                <a:stretch>
                  <a:fillRect l="-2012" t="-1421" r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5" y="1773283"/>
            <a:ext cx="376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1286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Memory,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Spintronic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Directional 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are represented as a sum of harmonic resonances and a term for frequency independent electric conductivity.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electrical/magnetic conductivity.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  <a:blipFill>
                <a:blip r:embed="rId2"/>
                <a:stretch>
                  <a:fillRect l="-115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Image result for drude lorentz suscepti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  <a14:imgEffect>
                      <a14:colorTemperature colorTemp="640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22703" r="9889" b="3262"/>
          <a:stretch/>
        </p:blipFill>
        <p:spPr bwMode="auto">
          <a:xfrm>
            <a:off x="6662057" y="1671386"/>
            <a:ext cx="5442237" cy="4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Gyrotropic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-Lorentz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model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describes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precessional motion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dipoles 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static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field.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describes the linear deviation of magnetization from its static equilibrium value. Precession occurs around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bias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media biased in the z-direction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b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a non-diagonal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susceptibility tensor is used to relate Magnetization and Field intensity. 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  <a:blipFill>
                <a:blip r:embed="rId2"/>
                <a:stretch>
                  <a:fillRect l="-75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Larmor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Precession Frequency for some magnetic materials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Frequency at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8197" r="-45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04762" r="-10045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208065" r="-10045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313115" r="-1004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406452" r="-1004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514754" r="-1004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Magnetic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consisted of a Gyromagnetic, dispersive ferromagnetic core used in a microwave frequency pulse transformer.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7104" y="1965278"/>
            <a:ext cx="10194878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16192" y="4117974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Magnetic Transmission 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2673286"/>
            <a:ext cx="4471938" cy="25763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made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material hence its behavior can be predicted by using Magnetic Transmission Line model.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8" y="2673286"/>
            <a:ext cx="7080891" cy="265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9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899" y="1690688"/>
            <a:ext cx="5248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was simulated to study the effects of Magnetic Transmission Lines parameters on its frequency response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integrating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31" y="2090058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60386" y="6231135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was applied in the primary winding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below for 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690688"/>
            <a:ext cx="5893889" cy="4423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Transverse Magnetic Field Intensity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47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63938"/>
              </p:ext>
            </p:extLst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6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External Electric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External Magnetic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Propagation Constant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ea typeface="Calibri" panose="020F0502020204030204" pitchFamily="34" charset="0"/>
                    <a:cs typeface="Times New Roman" pitchFamily="18" charset="0"/>
                  </a:rPr>
                  <a:t>5. Intrinsic wave impedance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blipFill>
                <a:blip r:embed="rId3"/>
                <a:stretch>
                  <a:fillRect l="-1178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1" y="1792974"/>
            <a:ext cx="5943600" cy="446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210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Cambria Math" panose="02040503050406030204" pitchFamily="18" charset="0"/>
                  </a:rPr>
                  <a:t>The phase velocity was calculated by the following relation:</a:t>
                </a:r>
              </a:p>
              <a:p>
                <a:pPr marL="285750" indent="-285750"/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2100" cy="4351338"/>
              </a:xfrm>
              <a:blipFill>
                <a:blip r:embed="rId2"/>
                <a:stretch>
                  <a:fillRect l="-2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654610" cy="4244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 smtClean="0"/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 1 GHz, the permeability drops to 1 hence the intrinsic impedance approaches 377 Ohm.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  <a:blipFill>
                <a:blip r:embed="rId2"/>
                <a:stretch>
                  <a:fillRect l="-1602" t="-119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784315"/>
            <a:ext cx="5966674" cy="4478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505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782495"/>
            <a:ext cx="5915873" cy="4440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Impedance of Magnetic Transmission Line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77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10" y="1790701"/>
            <a:ext cx="5849864" cy="439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MEEP simulation results are only valid for small signal analysis of the Gyromagnetic, Dispersive Ferromagnetic core. 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can not be used 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Thermal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Quantum Mechanical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78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Every Magnetic Dipole produces a Magnetic Moment (spin moment and orbital moment). The total magnetic dipole moment per unit volume is responsible for the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4169</Words>
  <Application>Microsoft Office PowerPoint</Application>
  <PresentationFormat>Widescreen</PresentationFormat>
  <Paragraphs>706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1. Introduction to Magnetic Transmission</vt:lpstr>
      <vt:lpstr>1. Introduction to Magnetic Transmission Lines</vt:lpstr>
      <vt:lpstr>1. Applications of Magnetic Transmission Lines</vt:lpstr>
      <vt:lpstr>1.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</vt:lpstr>
      <vt:lpstr>2.1. Complex Magnetic Reluctance Model for Magnetic Circuits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Material Dispersion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Introduction to Pulse Transformer</vt:lpstr>
      <vt:lpstr>3.3. Pulse Transformer Magnetic Transmission Line Model</vt:lpstr>
      <vt:lpstr>3.3. Pulse Transformer Simulation in MEEP</vt:lpstr>
      <vt:lpstr>3.3. Geometry of Pulse Transformer</vt:lpstr>
      <vt:lpstr>3.3. Material Properties of MnZn Ferrite</vt:lpstr>
      <vt:lpstr>3.3. Soft Electric Gaussian Current Pulse</vt:lpstr>
      <vt:lpstr>3.3. Evolution of Transverse Magnetic Field Intensity H (A/m)</vt:lpstr>
      <vt:lpstr>3.3. Color map for Longitudinal Fields</vt:lpstr>
      <vt:lpstr>3.3. Color map for Transverse Fields</vt:lpstr>
      <vt:lpstr>3.3. Field Map for Magnetic Transmission Line</vt:lpstr>
      <vt:lpstr>3.3. Propagation Constant of Magnetic Transmission Line</vt:lpstr>
      <vt:lpstr>3.3. Phase Velocity of Magnetic Transmission Line</vt:lpstr>
      <vt:lpstr>3.3. Intrinsic Wave Impedance of Magnetic Transmission Line</vt:lpstr>
      <vt:lpstr>3.3. Longitudinal Admittance of Magnetic Transmission Line</vt:lpstr>
      <vt:lpstr>3.3. Transverse Impedance of Magnetic Transmission Line</vt:lpstr>
      <vt:lpstr>3.3. Limitations of MEEP simulation</vt:lpstr>
      <vt:lpstr>4. Conclusion</vt:lpstr>
      <vt:lpstr>4. Comparison of three Models 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1315</cp:revision>
  <dcterms:created xsi:type="dcterms:W3CDTF">2019-10-08T20:14:06Z</dcterms:created>
  <dcterms:modified xsi:type="dcterms:W3CDTF">2020-10-03T15:56:21Z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